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3" r:id="rId6"/>
    <p:sldMasterId id="2147483658" r:id="rId7"/>
    <p:sldMasterId id="2147483648" r:id="rId8"/>
    <p:sldMasterId id="2147483677" r:id="rId9"/>
    <p:sldMasterId id="2147483712" r:id="rId10"/>
  </p:sldMasterIdLst>
  <p:notesMasterIdLst>
    <p:notesMasterId r:id="rId22"/>
  </p:notesMasterIdLst>
  <p:handoutMasterIdLst>
    <p:handoutMasterId r:id="rId23"/>
  </p:handoutMasterIdLst>
  <p:sldIdLst>
    <p:sldId id="299" r:id="rId11"/>
    <p:sldId id="343" r:id="rId12"/>
    <p:sldId id="344" r:id="rId13"/>
    <p:sldId id="345" r:id="rId14"/>
    <p:sldId id="346" r:id="rId15"/>
    <p:sldId id="347" r:id="rId16"/>
    <p:sldId id="348" r:id="rId17"/>
    <p:sldId id="349" r:id="rId18"/>
    <p:sldId id="350" r:id="rId19"/>
    <p:sldId id="351" r:id="rId20"/>
    <p:sldId id="35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C067E147-92A3-4025-A692-50947FB67A62}">
          <p14:sldIdLst/>
        </p14:section>
        <p14:section name="COL Covers" id="{C60E72D5-0126-464F-AD1D-90D8AE201072}">
          <p14:sldIdLst>
            <p14:sldId id="299"/>
          </p14:sldIdLst>
        </p14:section>
        <p14:section name="COL: Content" id="{EA5EB87C-BF09-4E71-8317-503F941D8D52}">
          <p14:sldIdLst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E605F5-24A2-6B8F-229D-2A3E07457F47}" name="Avitabile, Amy      RTX" initials="AAR" userId="S::E21161113@adxuser.com::50035740-67fe-4f30-8d66-cf523957c7d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y Avitabile" initials="AA" lastIdx="1" clrIdx="0">
    <p:extLst>
      <p:ext uri="{19B8F6BF-5375-455C-9EA6-DF929625EA0E}">
        <p15:presenceInfo xmlns:p15="http://schemas.microsoft.com/office/powerpoint/2012/main" userId="S-1-5-21-1214440339-861567501-682003330-1365948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661"/>
    <a:srgbClr val="9ABEAA"/>
    <a:srgbClr val="E6E6E6"/>
    <a:srgbClr val="908CC2"/>
    <a:srgbClr val="D9D9D6"/>
    <a:srgbClr val="B1B3B3"/>
    <a:srgbClr val="DFE0E0"/>
    <a:srgbClr val="F2F2F2"/>
    <a:srgbClr val="BFC1C2"/>
    <a:srgbClr val="6366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F8BF3E-7C5E-112B-F588-7ACB92525755}" v="2" dt="2025-03-12T17:24:13.309"/>
    <p1510:client id="{E45F279C-BACB-4675-85E2-6726E0D80F91}" v="268" dt="2025-03-12T13:24:40.368"/>
    <p1510:client id="{E9D1057D-7CD3-4F03-868D-27D061688D90}" v="188" dt="2025-03-12T17:21:09.699"/>
  </p1510:revLst>
</p1510:revInfo>
</file>

<file path=ppt/tableStyles.xml><?xml version="1.0" encoding="utf-8"?>
<a:tblStyleLst xmlns:a="http://schemas.openxmlformats.org/drawingml/2006/main" def="{3B4B98B0-60AC-42C2-AFA5-B58CD77FA1E5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84" d="100"/>
          <a:sy n="84" d="100"/>
        </p:scale>
        <p:origin x="566" y="72"/>
      </p:cViewPr>
      <p:guideLst>
        <p:guide pos="3840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3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2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1.xml"/><Relationship Id="rId24" Type="http://schemas.openxmlformats.org/officeDocument/2006/relationships/commentAuthors" Target="commentAuthors.xml"/><Relationship Id="rId5" Type="http://schemas.openxmlformats.org/officeDocument/2006/relationships/customXml" Target="../customXml/item5.xml"/><Relationship Id="rId15" Type="http://schemas.openxmlformats.org/officeDocument/2006/relationships/slide" Target="slides/slide5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Master" Target="slideMasters/slideMaster5.xml"/><Relationship Id="rId19" Type="http://schemas.openxmlformats.org/officeDocument/2006/relationships/slide" Target="slides/slide9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4.xml"/><Relationship Id="rId14" Type="http://schemas.openxmlformats.org/officeDocument/2006/relationships/slide" Target="slides/slide4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3"/>
          </p:nvPr>
        </p:nvSpPr>
        <p:spPr>
          <a:xfrm>
            <a:off x="3886200" y="0"/>
            <a:ext cx="25146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138C58B0-FFE9-437E-B2CB-216DAFA84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66732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2" pos="288" userDrawn="1">
          <p15:clr>
            <a:srgbClr val="F26B43"/>
          </p15:clr>
        </p15:guide>
        <p15:guide id="3" pos="4032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92624" y="692622"/>
            <a:ext cx="5517676" cy="310369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012556"/>
            <a:ext cx="5524500" cy="409421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5"/>
          </p:nvPr>
        </p:nvSpPr>
        <p:spPr>
          <a:xfrm>
            <a:off x="3886200" y="9183"/>
            <a:ext cx="23241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56AF3A09-0EB5-429E-B7D0-FB28A7726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1913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115888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287338" indent="-117475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457200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627063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60425" indent="-17145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32" userDrawn="1">
          <p15:clr>
            <a:srgbClr val="F26B43"/>
          </p15:clr>
        </p15:guide>
        <p15:guide id="2" pos="3912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68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79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1"/>
          <p:cNvSpPr>
            <a:spLocks noGrp="1"/>
          </p:cNvSpPr>
          <p:nvPr>
            <p:ph type="body" sz="quarter" idx="13" hasCustomPrompt="1"/>
          </p:nvPr>
        </p:nvSpPr>
        <p:spPr>
          <a:xfrm>
            <a:off x="696433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248401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5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CBE0B946-A5C4-9B05-3ADE-B4FE962322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8400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akeaway bar">
            <a:extLst>
              <a:ext uri="{FF2B5EF4-FFF2-40B4-BE49-F238E27FC236}">
                <a16:creationId xmlns:a16="http://schemas.microsoft.com/office/drawing/2014/main" id="{5E9B1FFA-BD88-F9E9-59C9-C7AE0E13A9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757467A-1A0B-9CF2-835A-491995583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1522569-AB49-0EC2-F26C-04AB42854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0167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3">
            <a:extLst>
              <a:ext uri="{FF2B5EF4-FFF2-40B4-BE49-F238E27FC236}">
                <a16:creationId xmlns:a16="http://schemas.microsoft.com/office/drawing/2014/main" id="{1227C6EA-CADE-4772-BF2C-DF04CBDCF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</p:spPr>
        <p:txBody>
          <a:bodyPr/>
          <a:lstStyle/>
          <a:p>
            <a:r>
              <a:rPr lang="en-US"/>
              <a:t>Title. 32 pt. black. Bold. Sentence case. Two lines max.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79596A4-F56F-4ABC-8E75-4BE60F7ED8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85802" y="1358207"/>
            <a:ext cx="3409912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82A4F2F-B507-4076-99BD-50A0D640D83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72358" y="1358206"/>
            <a:ext cx="3429000" cy="194044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D1CCE81E-2A1A-4C37-8FB9-A87A38D462E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68057" y="1358207"/>
            <a:ext cx="3438143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8" name="Body 1">
            <a:extLst>
              <a:ext uri="{FF2B5EF4-FFF2-40B4-BE49-F238E27FC236}">
                <a16:creationId xmlns:a16="http://schemas.microsoft.com/office/drawing/2014/main" id="{06DFA2EB-3972-43A4-8F2F-1FA925C492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4888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A13B8C43-B217-4065-899D-965ABB835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4888" y="3513856"/>
            <a:ext cx="3411017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0241EE5-BE3E-4ACB-AA02-55AD1071C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71270" y="3513856"/>
            <a:ext cx="3449084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6C421A00-BD57-46F3-A96E-EBA27534BF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79811" y="3513856"/>
            <a:ext cx="3410355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D8C205A4-A491-3354-D436-AF9BF1F62E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81500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3" name="Body 1">
            <a:extLst>
              <a:ext uri="{FF2B5EF4-FFF2-40B4-BE49-F238E27FC236}">
                <a16:creationId xmlns:a16="http://schemas.microsoft.com/office/drawing/2014/main" id="{FB9FA8DA-D277-339F-4985-9623F740A8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5949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F1C626FD-9651-7619-B6B8-C33DB71F60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8A8EF709-B2B3-FDC4-BEA0-3E79EE4FF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C93F038-09D4-E830-DF95-DB9861755A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959176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92001" cy="6172200"/>
          </a:xfrm>
          <a:solidFill>
            <a:schemeClr val="accent2">
              <a:lumMod val="20000"/>
              <a:lumOff val="80000"/>
            </a:schemeClr>
          </a:solidFill>
        </p:spPr>
        <p:txBody>
          <a:bodyPr tIns="548640"/>
          <a:lstStyle>
            <a:lvl1pPr algn="ctr">
              <a:defRPr b="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4" name="Section title"/>
          <p:cNvSpPr>
            <a:spLocks noGrp="1"/>
          </p:cNvSpPr>
          <p:nvPr>
            <p:ph type="title" hasCustomPrompt="1"/>
          </p:nvPr>
        </p:nvSpPr>
        <p:spPr>
          <a:xfrm>
            <a:off x="694944" y="2057400"/>
            <a:ext cx="8944356" cy="2057400"/>
          </a:xfrm>
          <a:noFill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3233DA6-3194-CB55-7993-3414CBEB3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D7AF16C-A46F-6B86-376F-4753B041C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33852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ction title"/>
          <p:cNvSpPr>
            <a:spLocks noGrp="1"/>
          </p:cNvSpPr>
          <p:nvPr userDrawn="1">
            <p:ph type="title" hasCustomPrompt="1"/>
          </p:nvPr>
        </p:nvSpPr>
        <p:spPr>
          <a:xfrm>
            <a:off x="685800" y="2057399"/>
            <a:ext cx="7139619" cy="2769781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15" name="Presenters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70881" y="1451343"/>
            <a:ext cx="7139619" cy="356191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1" baseline="0">
                <a:solidFill>
                  <a:schemeClr val="accent3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16 pt. Gray. Sentence case.</a:t>
            </a: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F658D7A-B710-3A1F-85B6-EA22382CEB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 flipV="1">
            <a:off x="7004211" y="1671980"/>
            <a:ext cx="5747158" cy="3253280"/>
          </a:xfrm>
          <a:prstGeom prst="rect">
            <a:avLst/>
          </a:prstGeom>
        </p:spPr>
      </p:pic>
      <p:sp>
        <p:nvSpPr>
          <p:cNvPr id="4" name="Slide number">
            <a:extLst>
              <a:ext uri="{FF2B5EF4-FFF2-40B4-BE49-F238E27FC236}">
                <a16:creationId xmlns:a16="http://schemas.microsoft.com/office/drawing/2014/main" id="{51878CD8-EB03-3BE4-466C-CAB36D3B7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39D1-DD08-2675-1706-F37FB90D4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0614511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E8DFD5FC-C8A3-08AE-1F4A-7CC1E2BAE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612EC3B-575F-B503-9FBF-4DDBF99F4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E1A92E33-8F3F-CE0C-D8EF-9FB7A62D05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5978" y="2288554"/>
            <a:ext cx="10152447" cy="172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31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C72FA151-06B1-BA7C-A477-FB3B40A9F6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6879264" y="4860395"/>
            <a:ext cx="1642897" cy="193899"/>
          </a:xfrm>
          <a:noFill/>
        </p:spPr>
        <p:txBody>
          <a:bodyPr wrap="square">
            <a:spAutoFit/>
          </a:bodyPr>
          <a:lstStyle>
            <a:lvl1pPr>
              <a:defRPr sz="14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6880362" y="3840163"/>
            <a:ext cx="4634981" cy="2492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8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18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879264" y="2160241"/>
            <a:ext cx="4626935" cy="914096"/>
          </a:xfrm>
          <a:noFill/>
        </p:spPr>
        <p:txBody>
          <a:bodyPr wrap="square" anchor="t" anchorCtr="0">
            <a:spAutoFit/>
          </a:bodyPr>
          <a:lstStyle>
            <a:lvl1pPr defTabSz="914400">
              <a:spcBef>
                <a:spcPct val="0"/>
              </a:spcBef>
              <a:defRPr sz="33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33 pt. black. Bold. Sentence case.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EFD9E-7750-6D4A-1D98-5496B6132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8638592A-F13E-81FF-79BE-5F7467D5F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799" y="2105191"/>
            <a:ext cx="5562601" cy="94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45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F4B96747-42DE-57F0-0FB9-E7A2A0150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C62ECF-76DE-3845-37A2-A6FD5498C7B5}"/>
              </a:ext>
            </a:extLst>
          </p:cNvPr>
          <p:cNvGrpSpPr/>
          <p:nvPr userDrawn="1"/>
        </p:nvGrpSpPr>
        <p:grpSpPr>
          <a:xfrm>
            <a:off x="0" y="0"/>
            <a:ext cx="12192000" cy="4000501"/>
            <a:chOff x="0" y="0"/>
            <a:chExt cx="12192000" cy="4000501"/>
          </a:xfrm>
        </p:grpSpPr>
        <p:pic>
          <p:nvPicPr>
            <p:cNvPr id="15" name="Picture 14" descr="A picture containing sky, outdoor&#10;&#10;Description automatically generated">
              <a:extLst>
                <a:ext uri="{FF2B5EF4-FFF2-40B4-BE49-F238E27FC236}">
                  <a16:creationId xmlns:a16="http://schemas.microsoft.com/office/drawing/2014/main" id="{5F38B2FE-D5AD-4032-D2BB-9E454F577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082800" y="663"/>
              <a:ext cx="4026401" cy="399983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FDCAA9-0215-4287-3764-0FCA357150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7" name="Picture 2" descr="Thermal-management-aircraft">
              <a:extLst>
                <a:ext uri="{FF2B5EF4-FFF2-40B4-BE49-F238E27FC236}">
                  <a16:creationId xmlns:a16="http://schemas.microsoft.com/office/drawing/2014/main" id="{8C503F3B-AA68-D98D-7D68-FD7733C977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736" b="5934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Date">
            <a:extLst>
              <a:ext uri="{FF2B5EF4-FFF2-40B4-BE49-F238E27FC236}">
                <a16:creationId xmlns:a16="http://schemas.microsoft.com/office/drawing/2014/main" id="{A7520BD9-F27C-EB53-362B-E29762A25B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2" name="Presenters">
            <a:extLst>
              <a:ext uri="{FF2B5EF4-FFF2-40B4-BE49-F238E27FC236}">
                <a16:creationId xmlns:a16="http://schemas.microsoft.com/office/drawing/2014/main" id="{B53E8303-2948-CE7F-FFD7-5F13BB7383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3B8EDCE6-047D-0310-4495-B16000AE8B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8B74DD3-7917-FD60-1CEB-BDFB06DC8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106A2509-4735-8D6E-0367-1124FC90CD6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82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tt &amp; Whitney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11182626-538B-109F-3E50-F4953F005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B6EDA-04E7-A647-9351-25B11C05C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CD780A4-E59C-EC7C-0923-2DF8779BB740}"/>
              </a:ext>
            </a:extLst>
          </p:cNvPr>
          <p:cNvGrpSpPr/>
          <p:nvPr userDrawn="1"/>
        </p:nvGrpSpPr>
        <p:grpSpPr>
          <a:xfrm>
            <a:off x="0" y="0"/>
            <a:ext cx="12192000" cy="4000500"/>
            <a:chOff x="0" y="0"/>
            <a:chExt cx="12192000" cy="40005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F51D2E6-8B50-4B28-48B1-E63E5AF8DC9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2793" t="2717" r="22165" b="1207"/>
            <a:stretch/>
          </p:blipFill>
          <p:spPr>
            <a:xfrm>
              <a:off x="4082800" y="1"/>
              <a:ext cx="4026401" cy="399983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BEDE36E-8FC0-95B4-7C79-F0E71F3D4A2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B2210A33-0B32-55FA-74EC-9C35474529E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/>
            <a:srcRect l="16439" r="16439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290BF5CD-B8DF-7187-83C6-192C964DD22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9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ance: RTX 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83E520A4-FAAE-1C23-A63D-FAE04B206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C14E4D-FFCC-16F0-1F0B-8A1621EFC611}"/>
              </a:ext>
            </a:extLst>
          </p:cNvPr>
          <p:cNvSpPr txBox="1"/>
          <p:nvPr userDrawn="1"/>
        </p:nvSpPr>
        <p:spPr>
          <a:xfrm>
            <a:off x="662940" y="468598"/>
            <a:ext cx="10896600" cy="4862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80000"/>
              </a:lnSpc>
              <a:spcBef>
                <a:spcPct val="0"/>
              </a:spcBef>
              <a:buNone/>
              <a:defRPr sz="32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RTX color palette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41BBA-C64A-D926-1311-F092A2C6AC0E}"/>
              </a:ext>
            </a:extLst>
          </p:cNvPr>
          <p:cNvSpPr/>
          <p:nvPr userDrawn="1"/>
        </p:nvSpPr>
        <p:spPr>
          <a:xfrm>
            <a:off x="694270" y="1714500"/>
            <a:ext cx="3405162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primary palette</a:t>
            </a:r>
          </a:p>
          <a:p>
            <a:pPr marL="0" lvl="1"/>
            <a:r>
              <a:rPr lang="en-US" sz="1200"/>
              <a:t>Our primary palette consists of black and white.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28EA49-0A02-0ED7-45A0-47A86C772A32}"/>
              </a:ext>
            </a:extLst>
          </p:cNvPr>
          <p:cNvSpPr/>
          <p:nvPr userDrawn="1"/>
        </p:nvSpPr>
        <p:spPr>
          <a:xfrm>
            <a:off x="685800" y="4252665"/>
            <a:ext cx="3754700" cy="12926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 baseline="0"/>
              <a:t>PPT tertiary palette</a:t>
            </a:r>
            <a:endParaRPr lang="en-US" sz="1200" b="1"/>
          </a:p>
          <a:p>
            <a:pPr marL="0" lvl="1"/>
            <a:r>
              <a:rPr lang="en-US" sz="1200"/>
              <a:t>Accent colors </a:t>
            </a:r>
            <a:r>
              <a:rPr lang="en-US" sz="1200" b="1"/>
              <a:t>only</a:t>
            </a:r>
            <a:r>
              <a:rPr lang="en-US" sz="1200" baseline="0"/>
              <a:t> </a:t>
            </a:r>
            <a:r>
              <a:rPr lang="en-US" sz="1200"/>
              <a:t>for use in charts and graphs </a:t>
            </a:r>
            <a:br>
              <a:rPr lang="en-US" sz="1200"/>
            </a:br>
            <a:r>
              <a:rPr lang="en-US" sz="1200"/>
              <a:t>with many data points.</a:t>
            </a:r>
          </a:p>
          <a:p>
            <a:pPr marL="0" lvl="1"/>
            <a:endParaRPr lang="en-US" sz="1200"/>
          </a:p>
          <a:p>
            <a:pPr marL="0" lvl="1"/>
            <a:r>
              <a:rPr lang="en-US" sz="1200"/>
              <a:t>These additional</a:t>
            </a:r>
            <a:r>
              <a:rPr lang="en-US" sz="1200" baseline="0"/>
              <a:t> colors should only be used in PowerPoint presentations when needed to clearly communicate a message to your audience. </a:t>
            </a:r>
            <a:endParaRPr 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5D63D-01CA-B54F-8233-A9EB59996BBD}"/>
              </a:ext>
            </a:extLst>
          </p:cNvPr>
          <p:cNvSpPr txBox="1"/>
          <p:nvPr userDrawn="1"/>
        </p:nvSpPr>
        <p:spPr>
          <a:xfrm>
            <a:off x="4376186" y="1714500"/>
            <a:ext cx="4428378" cy="1141145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900" b="1"/>
              <a:t>White</a:t>
            </a:r>
          </a:p>
          <a:p>
            <a:r>
              <a:rPr lang="en-US" sz="900"/>
              <a:t>RGB: 255, 255, 255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A73916-2A5F-D430-9CFA-FDCB9C43D8E5}"/>
              </a:ext>
            </a:extLst>
          </p:cNvPr>
          <p:cNvSpPr txBox="1"/>
          <p:nvPr userDrawn="1"/>
        </p:nvSpPr>
        <p:spPr>
          <a:xfrm>
            <a:off x="7818008" y="4638088"/>
            <a:ext cx="1600200" cy="230832"/>
          </a:xfrm>
          <a:prstGeom prst="rect">
            <a:avLst/>
          </a:prstGeom>
          <a:solidFill>
            <a:srgbClr val="EFB661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239, 182, 97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85B463-8F9A-BFCE-DCD7-43E205C0A4EC}"/>
              </a:ext>
            </a:extLst>
          </p:cNvPr>
          <p:cNvSpPr txBox="1"/>
          <p:nvPr userDrawn="1"/>
        </p:nvSpPr>
        <p:spPr>
          <a:xfrm>
            <a:off x="4376778" y="4638088"/>
            <a:ext cx="1600200" cy="230832"/>
          </a:xfrm>
          <a:prstGeom prst="rect">
            <a:avLst/>
          </a:prstGeom>
          <a:solidFill>
            <a:srgbClr val="908CC2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144, 140, 194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57A2A9-B6B8-434C-9DCC-B03F85CE6C3B}"/>
              </a:ext>
            </a:extLst>
          </p:cNvPr>
          <p:cNvSpPr txBox="1"/>
          <p:nvPr userDrawn="1"/>
        </p:nvSpPr>
        <p:spPr>
          <a:xfrm>
            <a:off x="6097393" y="4638088"/>
            <a:ext cx="1600200" cy="230832"/>
          </a:xfrm>
          <a:prstGeom prst="rect">
            <a:avLst/>
          </a:prstGeom>
          <a:solidFill>
            <a:srgbClr val="9ABEAA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154, 190, 170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6AA454-7A5B-66BC-D4A0-3D71A3A709F0}"/>
              </a:ext>
            </a:extLst>
          </p:cNvPr>
          <p:cNvSpPr/>
          <p:nvPr userDrawn="1"/>
        </p:nvSpPr>
        <p:spPr>
          <a:xfrm>
            <a:off x="685800" y="2975129"/>
            <a:ext cx="2999972" cy="7386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secondary palette</a:t>
            </a:r>
          </a:p>
          <a:p>
            <a:pPr marL="0" lvl="1"/>
            <a:r>
              <a:rPr lang="en-US" sz="1200"/>
              <a:t>Our secondary color palette consists of the three grays and red specified. Be sure to use these formulas.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B09C7-834F-394E-A958-DF3E55FCE790}"/>
              </a:ext>
            </a:extLst>
          </p:cNvPr>
          <p:cNvSpPr txBox="1"/>
          <p:nvPr userDrawn="1"/>
        </p:nvSpPr>
        <p:spPr>
          <a:xfrm>
            <a:off x="694270" y="1107061"/>
            <a:ext cx="609713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800"/>
              <a:t>Predominant brand colors to be used for all presentations.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13F8C0-6D6A-5E83-58AF-5504B66B79EE}"/>
              </a:ext>
            </a:extLst>
          </p:cNvPr>
          <p:cNvCxnSpPr/>
          <p:nvPr userDrawn="1"/>
        </p:nvCxnSpPr>
        <p:spPr>
          <a:xfrm>
            <a:off x="694270" y="4023807"/>
            <a:ext cx="108135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D6F29B8-5A4C-3DDE-1DDD-B84B5C085DA9}"/>
              </a:ext>
            </a:extLst>
          </p:cNvPr>
          <p:cNvSpPr txBox="1"/>
          <p:nvPr userDrawn="1"/>
        </p:nvSpPr>
        <p:spPr>
          <a:xfrm>
            <a:off x="7818008" y="2975129"/>
            <a:ext cx="1600200" cy="395283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Cool Gray 10</a:t>
            </a:r>
          </a:p>
          <a:p>
            <a:r>
              <a:rPr lang="en-US" sz="900">
                <a:solidFill>
                  <a:schemeClr val="bg1"/>
                </a:solidFill>
              </a:rPr>
              <a:t>RGB: 99, 102, 106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F555A6-97AF-8ED4-EE9E-33F5D49CF7E1}"/>
              </a:ext>
            </a:extLst>
          </p:cNvPr>
          <p:cNvSpPr txBox="1"/>
          <p:nvPr userDrawn="1"/>
        </p:nvSpPr>
        <p:spPr>
          <a:xfrm>
            <a:off x="6097393" y="2975129"/>
            <a:ext cx="1600200" cy="395283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5</a:t>
            </a:r>
          </a:p>
          <a:p>
            <a:r>
              <a:rPr lang="en-US" sz="900">
                <a:solidFill>
                  <a:schemeClr val="tx1"/>
                </a:solidFill>
              </a:rPr>
              <a:t>RGB: 177, 179, 179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F986CA-9DEB-DC03-DBF1-6A24D2719E8E}"/>
              </a:ext>
            </a:extLst>
          </p:cNvPr>
          <p:cNvSpPr txBox="1"/>
          <p:nvPr userDrawn="1"/>
        </p:nvSpPr>
        <p:spPr>
          <a:xfrm>
            <a:off x="4376778" y="2975129"/>
            <a:ext cx="1600200" cy="39528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1</a:t>
            </a:r>
          </a:p>
          <a:p>
            <a:r>
              <a:rPr lang="en-US" sz="900">
                <a:solidFill>
                  <a:schemeClr val="tx1"/>
                </a:solidFill>
              </a:rPr>
              <a:t>RGB: 217, 217, 214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FAF87-9756-7369-920A-916A8ABEBE3A}"/>
              </a:ext>
            </a:extLst>
          </p:cNvPr>
          <p:cNvSpPr txBox="1"/>
          <p:nvPr userDrawn="1"/>
        </p:nvSpPr>
        <p:spPr>
          <a:xfrm>
            <a:off x="4376778" y="4252665"/>
            <a:ext cx="1600200" cy="2308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123, 167, 188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EA9186-E29F-6230-342E-0C99C8F431C1}"/>
              </a:ext>
            </a:extLst>
          </p:cNvPr>
          <p:cNvSpPr txBox="1"/>
          <p:nvPr userDrawn="1"/>
        </p:nvSpPr>
        <p:spPr>
          <a:xfrm>
            <a:off x="9538623" y="2975129"/>
            <a:ext cx="1600200" cy="395283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Red 186</a:t>
            </a:r>
          </a:p>
          <a:p>
            <a:r>
              <a:rPr lang="en-US" sz="900">
                <a:solidFill>
                  <a:schemeClr val="bg1"/>
                </a:solidFill>
              </a:rPr>
              <a:t>RGB: 206, 17, 38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8F9550-0C58-B5DB-AC53-18760A42A073}"/>
              </a:ext>
            </a:extLst>
          </p:cNvPr>
          <p:cNvSpPr txBox="1"/>
          <p:nvPr userDrawn="1"/>
        </p:nvSpPr>
        <p:spPr>
          <a:xfrm>
            <a:off x="6097393" y="4252665"/>
            <a:ext cx="1600200" cy="2308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183, 169, 154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94DDDD-08AF-823A-E89F-47FD078CA228}"/>
              </a:ext>
            </a:extLst>
          </p:cNvPr>
          <p:cNvSpPr txBox="1"/>
          <p:nvPr userDrawn="1"/>
        </p:nvSpPr>
        <p:spPr>
          <a:xfrm>
            <a:off x="8947053" y="1714500"/>
            <a:ext cx="2191770" cy="1141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Black</a:t>
            </a:r>
          </a:p>
          <a:p>
            <a:r>
              <a:rPr lang="en-US" sz="900">
                <a:solidFill>
                  <a:schemeClr val="bg1"/>
                </a:solidFill>
              </a:rPr>
              <a:t>RGB: 0, 0, 0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ACA73BA7-4C6B-64D2-F17C-049239956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283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CEB5585-C834-0985-6E75-F76DB3DE9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85924E1-E671-15B7-C729-FB4877870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6507978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"/>
          <p:cNvSpPr>
            <a:spLocks noGrp="1"/>
          </p:cNvSpPr>
          <p:nvPr>
            <p:ph type="body" sz="quarter" idx="13" hasCustomPrompt="1"/>
          </p:nvPr>
        </p:nvSpPr>
        <p:spPr>
          <a:xfrm>
            <a:off x="685799" y="1476000"/>
            <a:ext cx="10829543" cy="4315200"/>
          </a:xfrm>
          <a:noFill/>
        </p:spPr>
        <p:txBody>
          <a:bodyPr/>
          <a:lstStyle>
            <a:lvl1pPr marL="288925" indent="-28892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  <a:defRPr lang="en-US" sz="2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1688" indent="-2317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2675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16038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28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Takeaway bar">
            <a:extLst>
              <a:ext uri="{FF2B5EF4-FFF2-40B4-BE49-F238E27FC236}">
                <a16:creationId xmlns:a16="http://schemas.microsoft.com/office/drawing/2014/main" id="{8F3A43FB-9FBA-E24C-1C15-E32F1866C8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1FA8D734-2FCE-8F54-C61F-7DDD193F1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F66BF-F411-021B-DAFB-936A5D5BF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4243742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/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381500" y="1572733"/>
            <a:ext cx="7124700" cy="390303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1188720"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3419475" cy="590931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</a:t>
            </a: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82C03A76-7437-CCE5-AA77-D22BE8AE05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0933" y="2247900"/>
            <a:ext cx="3423867" cy="3227867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67AD0891-A881-5DC1-1013-4319173314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0052439E-9AF4-ACA4-C314-22E8A138F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56923A8-BFAF-09ED-2EE9-F82ED4EB0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883582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4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843D3F67-9015-4550-CB5B-BE56FBCB92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A28FC03-B5C0-FCC1-1C47-833306EE0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47700" y="3811347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47700" y="2743200"/>
            <a:ext cx="10896600" cy="7018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5982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98" r:id="rId3"/>
    <p:sldLayoutId id="2147483702" r:id="rId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 userDrawn="1">
          <p15:clr>
            <a:srgbClr val="A4A3A4"/>
          </p15:clr>
        </p15:guide>
        <p15:guide id="3" pos="7248" userDrawn="1">
          <p15:clr>
            <a:srgbClr val="A4A3A4"/>
          </p15:clr>
        </p15:guide>
        <p15:guide id="5" pos="1416" userDrawn="1">
          <p15:clr>
            <a:srgbClr val="A4A3A4"/>
          </p15:clr>
        </p15:guide>
        <p15:guide id="6" pos="1608" userDrawn="1">
          <p15:clr>
            <a:srgbClr val="A4A3A4"/>
          </p15:clr>
        </p15:guide>
        <p15:guide id="7" pos="2592" userDrawn="1">
          <p15:clr>
            <a:srgbClr val="A4A3A4"/>
          </p15:clr>
        </p15:guide>
        <p15:guide id="8" pos="2760" userDrawn="1">
          <p15:clr>
            <a:srgbClr val="A4A3A4"/>
          </p15:clr>
        </p15:guide>
        <p15:guide id="9" pos="3744" userDrawn="1">
          <p15:clr>
            <a:srgbClr val="A4A3A4"/>
          </p15:clr>
        </p15:guide>
        <p15:guide id="10" pos="3936" userDrawn="1">
          <p15:clr>
            <a:srgbClr val="A4A3A4"/>
          </p15:clr>
        </p15:guide>
        <p15:guide id="11" pos="4920" userDrawn="1">
          <p15:clr>
            <a:srgbClr val="A4A3A4"/>
          </p15:clr>
        </p15:guide>
        <p15:guide id="12" pos="5088" userDrawn="1">
          <p15:clr>
            <a:srgbClr val="A4A3A4"/>
          </p15:clr>
        </p15:guide>
        <p15:guide id="13" pos="6072" userDrawn="1">
          <p15:clr>
            <a:srgbClr val="A4A3A4"/>
          </p15:clr>
        </p15:guide>
        <p15:guide id="14" pos="6264" userDrawn="1">
          <p15:clr>
            <a:srgbClr val="A4A3A4"/>
          </p15:clr>
        </p15:guide>
        <p15:guide id="15" orient="horz" pos="3888" userDrawn="1">
          <p15:clr>
            <a:srgbClr val="547EBF"/>
          </p15:clr>
        </p15:guide>
        <p15:guide id="16" orient="horz" pos="1296" userDrawn="1">
          <p15:clr>
            <a:srgbClr val="547EBF"/>
          </p15:clr>
        </p15:guide>
        <p15:guide id="17" orient="horz" pos="2616" userDrawn="1">
          <p15:clr>
            <a:srgbClr val="547EBF"/>
          </p15:clr>
        </p15:guide>
        <p15:guide id="18" orient="horz" pos="2976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Body"/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Placeholder 14"/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44C6F71-09E4-25C7-49D5-4D03C17B6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2" name="Picture 1" descr="Shape&#10;&#10;Description automatically generated with medium confidence">
            <a:extLst>
              <a:ext uri="{FF2B5EF4-FFF2-40B4-BE49-F238E27FC236}">
                <a16:creationId xmlns:a16="http://schemas.microsoft.com/office/drawing/2014/main" id="{EECE0C1A-0107-0A7F-609C-1052CA94831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2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2" r:id="rId2"/>
    <p:sldLayoutId id="2147483695" r:id="rId3"/>
    <p:sldLayoutId id="2147483669" r:id="rId4"/>
    <p:sldLayoutId id="2147483664" r:id="rId5"/>
    <p:sldLayoutId id="2147483694" r:id="rId6"/>
  </p:sldLayoutIdLst>
  <p:hf sldNum="0" hdr="0" dt="0"/>
  <p:txStyles>
    <p:titleStyle>
      <a:lvl1pPr marL="0" algn="l" defTabSz="914400" rtl="0" eaLnBrk="1" latinLnBrk="0" hangingPunct="1">
        <a:lnSpc>
          <a:spcPct val="80000"/>
        </a:lnSpc>
        <a:spcBef>
          <a:spcPct val="0"/>
        </a:spcBef>
        <a:buNone/>
        <a:defRPr lang="en-US" sz="3200" b="1" kern="1200" baseline="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19456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3891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2179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41248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60704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248" userDrawn="1">
          <p15:clr>
            <a:srgbClr val="547EBF"/>
          </p15:clr>
        </p15:guide>
        <p15:guide id="3" pos="432" userDrawn="1">
          <p15:clr>
            <a:srgbClr val="547EBF"/>
          </p15:clr>
        </p15:guide>
        <p15:guide id="4" orient="horz" pos="3888" userDrawn="1">
          <p15:clr>
            <a:srgbClr val="547EBF"/>
          </p15:clr>
        </p15:guide>
        <p15:guide id="5" orient="horz" pos="288" userDrawn="1">
          <p15:clr>
            <a:srgbClr val="547EBF"/>
          </p15:clr>
        </p15:guide>
        <p15:guide id="6" pos="1416" userDrawn="1">
          <p15:clr>
            <a:srgbClr val="A4A3A4"/>
          </p15:clr>
        </p15:guide>
        <p15:guide id="7" pos="1608" userDrawn="1">
          <p15:clr>
            <a:srgbClr val="A4A3A4"/>
          </p15:clr>
        </p15:guide>
        <p15:guide id="8" pos="3744" userDrawn="1">
          <p15:clr>
            <a:srgbClr val="A4A3A4"/>
          </p15:clr>
        </p15:guide>
        <p15:guide id="9" pos="3936" userDrawn="1">
          <p15:clr>
            <a:srgbClr val="A4A3A4"/>
          </p15:clr>
        </p15:guide>
        <p15:guide id="10" pos="4920" userDrawn="1">
          <p15:clr>
            <a:srgbClr val="A4A3A4"/>
          </p15:clr>
        </p15:guide>
        <p15:guide id="11" pos="5088" userDrawn="1">
          <p15:clr>
            <a:srgbClr val="A4A3A4"/>
          </p15:clr>
        </p15:guide>
        <p15:guide id="12" pos="6072" userDrawn="1">
          <p15:clr>
            <a:srgbClr val="A4A3A4"/>
          </p15:clr>
        </p15:guide>
        <p15:guide id="13" pos="6264" userDrawn="1">
          <p15:clr>
            <a:srgbClr val="A4A3A4"/>
          </p15:clr>
        </p15:guide>
        <p15:guide id="14" pos="2592" userDrawn="1">
          <p15:clr>
            <a:srgbClr val="A4A3A4"/>
          </p15:clr>
        </p15:guide>
        <p15:guide id="15" pos="2760" userDrawn="1">
          <p15:clr>
            <a:srgbClr val="A4A3A4"/>
          </p15:clr>
        </p15:guide>
        <p15:guide id="16" orient="horz" pos="720" userDrawn="1">
          <p15:clr>
            <a:srgbClr val="547EBF"/>
          </p15:clr>
        </p15:guide>
        <p15:guide id="17" orient="horz" pos="480" userDrawn="1">
          <p15:clr>
            <a:srgbClr val="547EBF"/>
          </p15:clr>
        </p15:guide>
        <p15:guide id="18" orient="horz" pos="984" userDrawn="1">
          <p15:clr>
            <a:srgbClr val="F26B43"/>
          </p15:clr>
        </p15:guide>
        <p15:guide id="19" orient="horz" pos="3648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85800" y="3900728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85800" y="1874225"/>
            <a:ext cx="10820400" cy="166199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547A21D-2A8F-FEFE-660B-5ECF70D43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39EFD31-F99D-6DAD-477F-89FB8BD32F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25938C5-1370-BE88-33C8-1B7269A32C4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0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6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>
          <p15:clr>
            <a:srgbClr val="A4A3A4"/>
          </p15:clr>
        </p15:guide>
        <p15:guide id="3" pos="7248">
          <p15:clr>
            <a:srgbClr val="A4A3A4"/>
          </p15:clr>
        </p15:guide>
        <p15:guide id="5" pos="1416">
          <p15:clr>
            <a:srgbClr val="A4A3A4"/>
          </p15:clr>
        </p15:guide>
        <p15:guide id="6" pos="1608">
          <p15:clr>
            <a:srgbClr val="A4A3A4"/>
          </p15:clr>
        </p15:guide>
        <p15:guide id="7" pos="2592">
          <p15:clr>
            <a:srgbClr val="A4A3A4"/>
          </p15:clr>
        </p15:guide>
        <p15:guide id="8" pos="2760">
          <p15:clr>
            <a:srgbClr val="A4A3A4"/>
          </p15:clr>
        </p15:guide>
        <p15:guide id="9" pos="3744">
          <p15:clr>
            <a:srgbClr val="A4A3A4"/>
          </p15:clr>
        </p15:guide>
        <p15:guide id="10" pos="3936">
          <p15:clr>
            <a:srgbClr val="A4A3A4"/>
          </p15:clr>
        </p15:guide>
        <p15:guide id="11" pos="4920">
          <p15:clr>
            <a:srgbClr val="A4A3A4"/>
          </p15:clr>
        </p15:guide>
        <p15:guide id="12" pos="5088">
          <p15:clr>
            <a:srgbClr val="A4A3A4"/>
          </p15:clr>
        </p15:guide>
        <p15:guide id="13" pos="6072">
          <p15:clr>
            <a:srgbClr val="A4A3A4"/>
          </p15:clr>
        </p15:guide>
        <p15:guide id="14" pos="6264">
          <p15:clr>
            <a:srgbClr val="A4A3A4"/>
          </p15:clr>
        </p15:guide>
        <p15:guide id="15" orient="horz" pos="3888">
          <p15:clr>
            <a:srgbClr val="547EBF"/>
          </p15:clr>
        </p15:guide>
        <p15:guide id="16" orient="horz" pos="1296">
          <p15:clr>
            <a:srgbClr val="547EBF"/>
          </p15:clr>
        </p15:guide>
        <p15:guide id="17" orient="horz" pos="2592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C4AFC-2F4F-6446-FD1E-523B4814AD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19850"/>
            <a:ext cx="12192000" cy="103188"/>
          </a:xfrm>
        </p:spPr>
        <p:txBody>
          <a:bodyPr/>
          <a:lstStyle/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FFF0F6-9334-0727-35E8-7030F1C2454C}"/>
              </a:ext>
            </a:extLst>
          </p:cNvPr>
          <p:cNvSpPr txBox="1"/>
          <p:nvPr/>
        </p:nvSpPr>
        <p:spPr>
          <a:xfrm>
            <a:off x="6591631" y="4943925"/>
            <a:ext cx="384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Hackathon’25 : Solve Rubik’s Cube</a:t>
            </a:r>
          </a:p>
        </p:txBody>
      </p:sp>
    </p:spTree>
    <p:extLst>
      <p:ext uri="{BB962C8B-B14F-4D97-AF65-F5344CB8AC3E}">
        <p14:creationId xmlns:p14="http://schemas.microsoft.com/office/powerpoint/2010/main" val="1958055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6FA9C7-F2B9-993A-0542-E352E082FD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Successfully designed and implemented a solution that solves a 3x3 Rubik's Cube from any state.</a:t>
            </a:r>
          </a:p>
          <a:p>
            <a:r>
              <a:rPr lang="en-US" dirty="0"/>
              <a:t>Delivered not only a working algorithm but also an enhanced user experience through an interactive 3D visual interface.</a:t>
            </a:r>
          </a:p>
          <a:p>
            <a:r>
              <a:rPr lang="en-US" dirty="0"/>
              <a:t>The final program meets all core requirements and bonus objectives of the Design Dexterity Challenge.</a:t>
            </a:r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EBD7FEB-35AD-2961-47EF-F6F03C6AD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 and summary of achievements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F36707-12CD-16DF-87D5-6511A201C4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The project successfully meets all core and bonus challenge requirements.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0AE87-44DA-BB36-BDB2-C27650E26B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381098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DAFF17-9AED-3CD0-F447-E5CC393322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1227" y="1338840"/>
            <a:ext cx="10829543" cy="4315200"/>
          </a:xfrm>
        </p:spPr>
        <p:txBody>
          <a:bodyPr/>
          <a:lstStyle/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endParaRPr lang="en-US" sz="4400" dirty="0"/>
          </a:p>
          <a:p>
            <a:pPr marL="0" indent="0" algn="ctr">
              <a:buNone/>
            </a:pPr>
            <a:r>
              <a:rPr lang="en-US" sz="5000" dirty="0"/>
              <a:t>THANKYOU</a:t>
            </a:r>
            <a:r>
              <a:rPr lang="en-US" dirty="0"/>
              <a:t>       </a:t>
            </a:r>
          </a:p>
          <a:p>
            <a:pPr marL="0" indent="0">
              <a:buNone/>
            </a:pPr>
            <a:endParaRPr lang="en-US" sz="5400" dirty="0"/>
          </a:p>
          <a:p>
            <a:pPr marL="0" indent="0" algn="ctr">
              <a:buNone/>
            </a:pPr>
            <a:r>
              <a:rPr lang="en-US" sz="5400" dirty="0"/>
              <a:t>           </a:t>
            </a:r>
            <a:endParaRPr lang="en-IN" sz="54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D6143-1032-D830-FDD3-F404842B37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33853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0" indent="0"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Participants are challenged to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design and implement an algorithm that can solve a standard 3x3 Rubik’s Cube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from any scrambled state. The solution must mimic the real-world logic of solving a cube through a sequence of valid moves.</a:t>
            </a:r>
          </a:p>
          <a:p>
            <a:pPr marL="0" indent="0">
              <a:buNone/>
            </a:pP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What We’re Looking For : 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🔍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050" b="1" dirty="0"/>
              <a:t>Problem-Solving Approach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break down the problem?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model the cube’s state and transitions?</a:t>
            </a:r>
          </a:p>
          <a:p>
            <a:pPr>
              <a:buNone/>
            </a:pPr>
            <a:r>
              <a:rPr lang="en-US" sz="1050" b="1" dirty="0"/>
              <a:t>Use of Data Structures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represent the cube internally (e.g., arrays, trees, graphs)?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Use of efficient structures to track states and operations.</a:t>
            </a:r>
          </a:p>
          <a:p>
            <a:pPr>
              <a:buNone/>
            </a:pPr>
            <a:r>
              <a:rPr lang="en-US" sz="1050" b="1" dirty="0"/>
              <a:t>State Prediction Logic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Ability to track and predict cube state after each move.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Design of a move engine to simulate rotations and track permutations.</a:t>
            </a:r>
          </a:p>
          <a:p>
            <a:pPr>
              <a:buNone/>
            </a:pPr>
            <a:r>
              <a:rPr lang="en-US" sz="1050" b="1" dirty="0"/>
              <a:t>Algorithm Efficiency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fast can your solution reach the solved state?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Complexity (time and space) of your algorithm.</a:t>
            </a:r>
          </a:p>
          <a:p>
            <a:pPr>
              <a:buNone/>
            </a:pPr>
            <a:r>
              <a:rPr lang="en-US" sz="1050" b="1" dirty="0"/>
              <a:t>Bonus Evaluation Areas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Creativity in solution design.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Visual simulation or cube UI (optional but Wow factor).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Scalability for different cube sizes (2x2, 4x4, etc.) : Optional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r>
              <a:rPr lang="en-US" dirty="0"/>
              <a:t>Solve Rubik’s Cube</a:t>
            </a:r>
          </a:p>
        </p:txBody>
      </p:sp>
      <p:sp>
        <p:nvSpPr>
          <p:cNvPr id="451" name="Text Placeholder 450">
            <a:extLst>
              <a:ext uri="{FF2B5EF4-FFF2-40B4-BE49-F238E27FC236}">
                <a16:creationId xmlns:a16="http://schemas.microsoft.com/office/drawing/2014/main" id="{D8BBC8B1-68C8-BB92-1945-D938B05E8E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It’s Not Just a Puzzle - It’s a Test of Mind, Math, and Moves!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2564A-E71D-6AF5-35D0-0F99226F13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44192F-AC12-6360-F4A9-2BDB7242C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2664" y="4505041"/>
            <a:ext cx="4007459" cy="132343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vert="horz" lIns="0" tIns="0" rIns="0" bIns="0" rtlCol="0">
            <a:noAutofit/>
          </a:bodyPr>
          <a:lstStyle/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Deliverables: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Working algorithm (code)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Brief walkthrough/presentation of your approach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Output example(s) from your solver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None/>
            </a:pPr>
            <a:endParaRPr lang="en-US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307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367B0E5-D02E-9DC2-BF22-575A848DA64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2299715" y="822912"/>
            <a:ext cx="7592569" cy="5684557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81C7F2-8DD5-EEFB-2EF7-3BDF1AB79E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Project for the Design Dexterity Challenge</a:t>
            </a:r>
          </a:p>
          <a:p>
            <a:r>
              <a:rPr lang="en-US" dirty="0"/>
              <a:t>KSHITIJ VERMA</a:t>
            </a: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9F787F-8637-08C8-3C46-A1DB48A85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 interactive 3D solver for the Rubik's Cube challenge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C9E788-836B-C277-E6E2-9734C48396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 project delivering both an efficient solver and an interactive user interface.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6D4CE-164B-8E49-8CCF-5621E19885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342542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81D335-5BC9-4717-73FC-C6319E01C8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primary challenge is to design and implement a robust algorithm that can solve a 3x3 Rubik's Cube from any scrambled state.</a:t>
            </a:r>
          </a:p>
          <a:p>
            <a:r>
              <a:rPr lang="en-US" dirty="0"/>
              <a:t>Our goal was to create not only a logical solver but also an engaging, interactive 3D interface to visualize the cube's state and solution path.</a:t>
            </a: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19FB18-3235-B015-C699-E60E3A545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 overview of the project and its goals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E0FBEC-7674-4B8C-4E04-982DEA96DE1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The core challenge is to design a robust solver with a visual interface.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A6F65-ED93-AC00-7BC0-EB417AC6AE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071231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40746C-3DD2-777D-E699-2AF42D2E60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We developed a fully functional Rubik's Cube simulator in Python, featuring a 3D visual interface powered by the VPython library.</a:t>
            </a:r>
          </a:p>
          <a:p>
            <a:r>
              <a:rPr lang="en-US" dirty="0"/>
              <a:t>The cube is modeled as a collection of 54 distinct tiles, each with a unique 3D position and color vector.</a:t>
            </a:r>
          </a:p>
          <a:p>
            <a:r>
              <a:rPr lang="en-US" dirty="0"/>
              <a:t>A move engine simulates rotations by applying matrix transformations to the relevant tiles for each face turn.</a:t>
            </a: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83F490-C936-F50A-B3C4-FEB8D9D2E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Our solution and technical approach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6174F-5AC0-18A7-8130-CB38C7E649C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We developed a full 3D simulation in Python to model and solve the cube.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A9055-42F6-C196-CAAA-7A2A884359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86289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189B525-C385-8EC6-0317-B5A720E276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To interface with the solving algorithm, the visual 3D state is translated into a 54-character "definition string.“</a:t>
            </a:r>
          </a:p>
          <a:p>
            <a:r>
              <a:rPr lang="en-US" dirty="0"/>
              <a:t>Each position on the cube corresponds to a specific index in the string, and its character represents the sticker's face color (e.g., 'F' for Front face color).</a:t>
            </a:r>
          </a:p>
          <a:p>
            <a:r>
              <a:rPr lang="en-US" dirty="0"/>
              <a:t>This string is the core data structure that efficiently represents the entire cube state for the algorithm.</a:t>
            </a:r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0DA218-713C-71EF-97C8-22B503D0B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structures for state representation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FFA641-A064-12DA-49DE-3E370EEBD1B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The cube's state is translated into a 54-character string for the solver.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CF244-758D-8147-8B47-07E7DC2E3A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563329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EED55B-9D50-9C0B-3E96-C9E1179156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We integrated the highly efficient </a:t>
            </a:r>
            <a:r>
              <a:rPr lang="en-US" b="1" dirty="0"/>
              <a:t>Kociemba two-phase algorithm</a:t>
            </a:r>
            <a:r>
              <a:rPr lang="en-US" dirty="0"/>
              <a:t> to find the solution path.</a:t>
            </a:r>
          </a:p>
          <a:p>
            <a:r>
              <a:rPr lang="en-US" dirty="0"/>
              <a:t>This algorithm is renowned for its ability to find near-optimal (short) solutions very quickly, making it ideal for this challenge.</a:t>
            </a:r>
          </a:p>
          <a:p>
            <a:r>
              <a:rPr lang="en-US" dirty="0"/>
              <a:t>It was implemented using the kociemba Python library, which takes the 54-character state string as input and returns a solution sequence.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5F123A7-5D30-A58D-176B-F1C51434D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algorithm used for solving the cube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A3927-E210-93F5-FC92-B0EF959F7A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We implemented the highly efficient Kociemba algorithm for optimal solutions.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DD07C-23B8-A909-B535-6310056464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361634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ED6CEF1-F2D5-9928-0920-894BDDB656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project features a full 3D user interface that allows for a rich, interactive user experience.</a:t>
            </a:r>
          </a:p>
          <a:p>
            <a:r>
              <a:rPr lang="en-US" b="1" dirty="0"/>
              <a:t>Key Features:-</a:t>
            </a:r>
          </a:p>
          <a:p>
            <a:pPr lvl="4"/>
            <a:r>
              <a:rPr lang="en-US" sz="2800" dirty="0"/>
              <a:t>Full camera control (rotate, pan, and zoom).</a:t>
            </a:r>
          </a:p>
          <a:p>
            <a:pPr lvl="4"/>
            <a:r>
              <a:rPr lang="en-US" sz="2800" dirty="0"/>
              <a:t>Interactive buttons for manual rotations, scrambling, and solving.</a:t>
            </a:r>
          </a:p>
          <a:p>
            <a:pPr lvl="4"/>
            <a:r>
              <a:rPr lang="en-US" sz="2800" dirty="0"/>
              <a:t>Real-time animation of the cube's movements.</a:t>
            </a:r>
          </a:p>
          <a:p>
            <a:pPr lvl="4"/>
            <a:r>
              <a:rPr lang="en-US" sz="2800" dirty="0"/>
              <a:t>The 3D interface provides a key "wow factor" and enhances user experience.</a:t>
            </a:r>
            <a:endParaRPr lang="en-IN" sz="2800" dirty="0"/>
          </a:p>
          <a:p>
            <a:pPr lvl="4"/>
            <a:endParaRPr lang="en-US" sz="2800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IN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18E033-F11B-4BF1-BFB5-CAA3D66B0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 interactive visual simulation with VPython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DA886-8A99-76AA-85B4-4C6E81499F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Real-time animation provides a clear and engaging demonstration of the solution.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484CE-92F5-BEA3-3BBE-A9CC002251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410953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79DE423-1B85-5F5F-C5C3-A91C29FE9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live demonstration of the solver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FC0DA-6777-1AFB-3C6B-0322CECC709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 full demo video is included separately in the submission folder.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8261E-32C2-F629-B969-BD508F4F7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4626F7-21D6-6633-6C4A-FFE60CB87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793" y="852720"/>
            <a:ext cx="6580414" cy="477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649664"/>
      </p:ext>
    </p:extLst>
  </p:cSld>
  <p:clrMapOvr>
    <a:masterClrMapping/>
  </p:clrMapOvr>
</p:sld>
</file>

<file path=ppt/theme/theme1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876D645B-8286-462A-9501-A512E30D175A}"/>
    </a:ext>
  </a:extLst>
</a:theme>
</file>

<file path=ppt/theme/theme2.xml><?xml version="1.0" encoding="utf-8"?>
<a:theme xmlns:a="http://schemas.openxmlformats.org/drawingml/2006/main" name="COL Masters: Cov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DD0F330A-81C6-4891-9E95-AB736A597DA6}"/>
    </a:ext>
  </a:extLst>
</a:theme>
</file>

<file path=ppt/theme/theme3.xml><?xml version="1.0" encoding="utf-8"?>
<a:theme xmlns:a="http://schemas.openxmlformats.org/drawingml/2006/main" name="COL Masters: Content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2AD6D657-B874-44EB-9275-7D5EE671E454}"/>
    </a:ext>
  </a:extLst>
</a:theme>
</file>

<file path=ppt/theme/theme4.xml><?xml version="1.0" encoding="utf-8"?>
<a:theme xmlns:a="http://schemas.openxmlformats.org/drawingml/2006/main" name="COL Masters: Section Break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RTX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F6C02250-43C6-44E8-A563-5546583ADF4D}"/>
    </a:ext>
  </a:extLst>
</a:theme>
</file>

<file path=ppt/theme/theme5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E02A4A08-61C9-4923-B6A0-6E20925598B3}"/>
    </a:ext>
  </a:extLst>
</a:theme>
</file>

<file path=ppt/theme/theme6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sisl xmlns:xsi="http://www.w3.org/2001/XMLSchema-instance" xmlns:xsd="http://www.w3.org/2001/XMLSchema" xmlns="http://www.boldonjames.com/2008/01/sie/internal/label" sislVersion="0" policy="cde53ac1-bf5f-4aae-9cf1-07509e23a4b0" origin="userSelected">
  <element uid="dececbd6-da3b-46fe-8f00-f9d9deea2ee1" value=""/>
  <element uid="bba94c65-ac3d-4f34-b2e1-8de11ef6f01c" value=""/>
  <element uid="a06da4da-a263-4136-b4fd-f28a17d30188" value=""/>
  <element uid="bc2b7c01-6db1-4e7d-88d1-fc61674f86fd" value=""/>
  <element uid="92e993a3-af32-4afb-aa19-3a49cdb82c7a" value=""/>
</sisl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IOLATION xmlns="1f014d26-b0c9-4719-9c4e-6e631f7a801d">FALSE</VIOLATION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49450BF7B11147AA8C116BA14E6848" ma:contentTypeVersion="3" ma:contentTypeDescription="Create a new document." ma:contentTypeScope="" ma:versionID="2f526d967ba0e1a83719eb98f719f691">
  <xsd:schema xmlns:xsd="http://www.w3.org/2001/XMLSchema" xmlns:xs="http://www.w3.org/2001/XMLSchema" xmlns:p="http://schemas.microsoft.com/office/2006/metadata/properties" xmlns:ns2="1f014d26-b0c9-4719-9c4e-6e631f7a801d" targetNamespace="http://schemas.microsoft.com/office/2006/metadata/properties" ma:root="true" ma:fieldsID="ea5744fd6d356973943a54517c57327b" ns2:_="">
    <xsd:import namespace="1f014d26-b0c9-4719-9c4e-6e631f7a80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VIOL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014d26-b0c9-4719-9c4e-6e631f7a80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VIOLATION" ma:index="10" nillable="true" ma:displayName="VIOLATION" ma:internalName="VIOLAT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WrappedLabelHistory xmlns:xsi="http://www.w3.org/2001/XMLSchema-instance" xmlns:xsd="http://www.w3.org/2001/XMLSchema" xmlns="http://www.boldonjames.com/2016/02/Classifier/internal/wrappedLabelHistory">
  <Value>PD94bWwgdmVyc2lvbj0iMS4wIiBlbmNvZGluZz0idXMtYXNjaWkiPz48bGFiZWxIaXN0b3J5IHhtbG5zOnhzaT0iaHR0cDovL3d3dy53My5vcmcvMjAwMS9YTUxTY2hlbWEtaW5zdGFuY2UiIHhtbG5zOnhzZD0iaHR0cDovL3d3dy53My5vcmcvMjAwMS9YTUxTY2hlbWEiIHhtbG5zPSJodHRwOi8vd3d3LmJvbGRvbmphbWVzLmNvbS8yMDE2LzAyL0NsYXNzaWZpZXIvaW50ZXJuYWwvbGFiZWxIaXN0b3J5Ij48aXRlbT48c2lzbCBzaXNsVmVyc2lvbj0iMCIgcG9saWN5PSJjZGU1M2FjMS1iZjVmLTRhYWUtOWNmMS0wNzUwOWUyM2E0YjAiIG9yaWdpbj0iZGVmYXVsdFZhbHVlIj48ZWxlbWVudCB1aWQ9ImJiYTk0YzY1LWFjM2QtNGYzNC1iMmUxLThkZTExZWY2ZjAxYyIgdmFsdWU9IiIgeG1sbnM9Imh0dHA6Ly93d3cuYm9sZG9uamFtZXMuY29tLzIwMDgvMDEvc2llL2ludGVybmFsL2xhYmVsIiAvPjwvc2lzbD48VXNlck5hbWU+VVNcbnJwMDI0MTU4MjwvVXNlck5hbWU+PERhdGVUaW1lPjIvMTIvMjAyMCAyOjQ5OjE3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U5OGNmYzI4LTVkZmQtNGYwNi04YzAxLWM3NTg4ZmQzOTRm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kNzU5Y2Q3YS1iNTdjLTQyZTQtOWE0OS05YjgyYTIzMzc1Nzk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bnJwMDI0MTU4MjwvVXNlck5hbWU+PERhdGVUaW1lPjIvMTIvMjAyMCAzOjAzOjA5IFBNPC9EYXRlVGltZT48TGFiZWxTdHJpbmc+T3JpZ2luIEp1cmlzZGljdGlvbjogVVMgIHwgUmF5dGhlb24gQ29tcGV0aXRpb24gU2Vuc2l0aXZlIHwgUGVyIEN1cnJlbnQgUmF5dGhlb24gUG9saWN5IChSUC1PR0MtMDM1KSB8IE5vbi1FeHBvcnQgQ29udHJvbGxlZCBUZWNobmljYWwgSW5mb3JtYXRpb24gKEVYSU0gRGV0ZXJtaW5lZCBPbmx5KS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2FlMTFhNmItMjFiMS00OWQ4LTk5ZDgtZWQzMDY4NTEzODR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yLzIwMjAgMzoyODo1NyBQTTwvRGF0ZVRpbWU+PExhYmVsU3RyaW5nPk9yaWdpbiBKdXJpc2RpY3Rpb246IFVTICB8IFJheXRoZW9uIFByb3ByaWV0YXJ5IHwgUGVyIEN1cnJlbnQgUmF5dGhlb24gUG9saWN5IChSUC1PR0MtMDM1KSB8IFVTLUlUQVIgQ29udHJvbGx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wMTJlYjIyYy03NmNhLTRlNGYtOGFiOS1mYWJiMDU0YWUx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yLzE0LzIwMjAgNDo0Mjo0NCBQTTwvRGF0ZVRpbWU+PExhYmVsU3RyaW5nPk9yaWdpbiBKdXJpc2RpY3Rpb246IFVTICB8IFJheXRoZW9uIE1vc3QgUHJpdmF0ZS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0LzIwMjAgNjoyOTozNC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Ny8yMDIwIDg6Mjg6MzE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k5N2E3MTZlLWMwM2YtNDNiMS1hNWIwLWQ2Y2QwNGU5YmE0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wvc2lzbD48VXNlck5hbWU+VVNcbnJwMDI0MTU4MjwvVXNlck5hbWU+PERhdGVUaW1lPjIvMTgvMjAyMCA0OjU4OjI4IFBNPC9EYXRlVGltZT48TGFiZWxTdHJpbmc+T3JpZ2luIEp1cmlzZGljdGlvbjogVVMgIHwgUmF5dGhlb24gUHJvcHJpZXRhcn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MDEyZWIyMmMtNzZjYS00ZTRmLThhYjktZmFiYjA1NGFlM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OC8yMDIwIDU6MDA6MTYgUE08L0RhdGVUaW1lPjxMYWJlbFN0cmluZz5PcmlnaW4gSnVyaXNkaWN0aW9uOiBVUyAgfCBSYXl0aGVvbiBNb3N0IFByaXZhdGUgfCBQZXIgQ3VycmVudCBSYXl0aGVvbiBQb2xpY3kgKFJQLU9HQy0wMzUpIHwgVVMtRXhwb3J0IENvbnRyb2xsZWQgSnVyaXNkaWN0aW9uIFVuZGV0ZXJtaW5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zLzcvMjAyMCA4OjIzOjM2IFBNPC9EYXRlVGltZT48TGFiZWxTdHJpbmc+T3JpZ2luIEp1cmlzZGljdGlvbjogVVMgIHwgSW50ZXJuYWwgVXNlIE9ubH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OTk3YTcxNmUtYzAzZi00M2IxLWE1YjAtZDZjZDA0ZTliY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y83LzIwMjAgODoyNDo0OS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YWFmYzlhOTUtZWU1ZC00ODdjLTljNGUtNjdhNTM4MGYyOTkxIiB2YWx1ZT0iIiB4bWxucz0iaHR0cDovL3d3dy5ib2xkb25qYW1lcy5jb20vMjAwOC8wMS9zaWUvaW50ZXJuYWwvbGFiZWwiIC8+PC9zaXNsPjxVc2VyTmFtZT5VU1wxMTAzMDg1PC9Vc2VyTmFtZT48RGF0ZVRpbWU+My8xMi8yMDIwIDY6MjM6MjM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gLz48VXNlck5hbWU+VVNcMTEwMzA4NTwvVXNlck5hbWU+PERhdGVUaW1lPjMvMTMvMjAyMCAxMDowMjo0NCBQTTwvRGF0ZVRpbWU+PExhYmVsU3RyaW5nPlRoaXMgYXJ0aWZhY3QgaGFzIG5vIGNsYXNzaWZpY2F0aW9uLjwvTGFiZWxTdHJpbmc+PC9pdGVtPjxpdGVtPjxzaXNsIHNpc2xWZXJzaW9uPSIwIiBwb2xpY3k9ImNkZTUzYWMxLWJmNWYtNGFhZS05Y2YxLTA3NTA5ZTIzYTRiMCIgb3JpZ2luPSJ1c2VyU2VsZWN0ZWQiPjxlbGVtZW50IHVpZD0iMTVmZWZhMWMtYWY2Ny00ZWJmLWE3MWQtZjAxNjIxMTY4OTYy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MDMwODU8L1VzZXJOYW1lPjxEYXRlVGltZT4zLzEzLzIwMjAgMTA6MDU6NDQgUE08L0RhdGVUaW1lPjxMYWJlbFN0cmluZz5PcmlnaW4gSnVyaXNkaWN0aW9uOiBVUyAgfCBUaGlyZCBQYXJ0eSBQcm9wcmlldGFyeSAtIE5lZWQgdG8gS25vdy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L3Npc2w+PFVzZXJOYW1lPlVTXG5ycDAyNDE1ODI8L1VzZXJOYW1lPjxEYXRlVGltZT4zLzIzLzIwMjAgNzo1ODoxOSBQTTwvRGF0ZVRpbWU+PExhYmVsU3RyaW5nPk9yaWdpbiBKdXJpc2RpY3Rpb246IFVTICB8IEludGVybmFsIFVzZSBPbmx5IHwgUGVyIEN1cnJlbnQgUmF5dGhlb24gUG9saWN5IChSUC1PR0MtMDM1KSB8IE90aGVyIEluZm9ybWF0aW9uIChOb3QgUmVxdWlyaW5nIGFuIEV4cG9ydCBDb250cm9sIE1hcmtpbmc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IxNWZlZmExYy1hZjY3LTRlYmYtYTcxZC1mMDE2MjExNjg5NjIiIHZhbHVlPSIiIHhtbG5zPSJodHRwOi8vd3d3LmJvbGRvbmphbWVzLmNvbS8yMDA4LzAxL3NpZS9pbnRlcm5hbC9sYWJlbCIgLz48ZWxlbWVudCB1aWQ9ImFhZmM5YTk1LWVlNWQtNDg3Yy05YzRlLTY3YTUzODBmMjk5MSIgdmFsdWU9IiIgeG1sbnM9Imh0dHA6Ly93d3cuYm9sZG9uamFtZXMuY29tLzIwMDgvMDEvc2llL2ludGVybmFsL2xhYmVsIiAvPjwvc2lzbD48VXNlck5hbWU+VVNcbnJwMDI0MTU4MjwvVXNlck5hbWU+PERhdGVUaW1lPjMvMjMvMjAyMCA4OjQ4OjA4IFBNPC9EYXRlVGltZT48TGFiZWxTdHJpbmc+T3JpZ2luIEp1cmlzZGljdGlvbjogVVMgIHwgVGhpcmQgUGFydHkgUHJvcHJpZXRhcnkgLSBOZWVkIHRvIEtub3c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iAvPjxVc2VyTmFtZT5VU1wxMTAzMDg1PC9Vc2VyTmFtZT48RGF0ZVRpbWU+My8yMy8yMDIwIDEwOjE1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G5ycDAyNDE1ODI8L1VzZXJOYW1lPjxEYXRlVGltZT40LzIwLzIwMjAgNDoyOToyMyBQTTwvRGF0ZVRpbWU+PExhYmVsU3RyaW5nPk9yaWdpbiBKdXJpc2RpY3Rpb246IFVTIDwvTGFiZWxTdHJpbmc+PC9pdGVtPjxpdGVtPjxzaXNsIHNpc2xWZXJzaW9uPSIwIiBwb2xpY3k9ImNkZTUzYWMxLWJmNWYtNGFhZS05Y2YxLTA3NTA5ZTIzYTRiMCIgb3JpZ2luPSJ1c2VyU2VsZWN0ZWQiIC8+PFVzZXJOYW1lPlVTXDExMDMwODU8L1VzZXJOYW1lPjxEYXRlVGltZT40LzIwLzIwMjAgNjozMjo1MCBQTTwvRGF0ZVRpbWU+PExhYmVsU3RyaW5nPlRoaXMgYXJ0aWZhY3QgaGFzIG5vIGNsYXNzaWZpY2F0aW9uLjwvTGFiZWxTdHJpbmc+PC9pdGVtPjxpdGVtPjxzaXNsIHNpc2xWZXJzaW9uPSIwIiBwb2xpY3k9ImNkZTUzYWMxLWJmNWYtNGFhZS05Y2YxLTA3NTA5ZTIzYTRiMCIgb3JpZ2luPSJkZWZhdWx0VmFsdWUiPjxlbGVtZW50IHVpZD0iYmJhOTRjNjUtYWMzZC00ZjM0LWIyZTEtOGRlMTFlZjZmMDFjIiB2YWx1ZT0iIiB4bWxucz0iaHR0cDovL3d3dy5ib2xkb25qYW1lcy5jb20vMjAwOC8wMS9zaWUvaW50ZXJuYWwvbGFiZWwiIC8+PC9zaXNsPjxVc2VyTmFtZT5VU1x2YWExMDUwPC9Vc2VyTmFtZT48RGF0ZVRpbWU+MTIvMTYvMjAyMCA1OjIyOjIz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RlY2VjYmQ2LWRhM2ItNDZmZS04ZjAwLWY5ZDlkZWVhMmVlMSIgdmFsdWU9IiIgeG1sbnM9Imh0dHA6Ly93d3cuYm9sZG9uamFtZXMuY29tLzIwMDgvMDEvc2llL2ludGVybmFsL2xhYmVsIiAvPjxlbGVtZW50IHVpZD0iYmJiZjdiZjQtNGY0Zi00MTg5LTljNWUtNjUwMTVkZThhNmFkIiB2YWx1ZT0iIiB4bWxucz0iaHR0cDovL3d3dy5ib2xkb25qYW1lcy5jb20vMjAwOC8wMS9zaWUvaW50ZXJuYWwvbGFiZWwiIC8+PGVsZW1lbnQgdWlkPSJmYjk5MTMwOC1hM2RlLTQwYTgtOTY3Yi0wOTIyMzM0MjQxYmE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dmFhMTA1MDwvVXNlck5hbWU+PERhdGVUaW1lPjEyLzE3LzIwMjAgMTo1NDo0NiBQTTwvRGF0ZVRpbWU+PExhYmVsU3RyaW5nPk9yaWdpbiBKdXJpc2RpY3Rpb246IFVTICB8IFVucmVzdHJpY3RlZCBDb250ZW50IHwgTm8gbWFya2luZyBhcHBsaWVkIGJ5IHRoaXMgdG9vbC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iAvPjxVc2VyTmFtZT5VU1wxMTYxMTEzPC9Vc2VyTmFtZT48RGF0ZVRpbWU+Ni8xLzIwMjMgMjo0OTo1NCBQTTwvRGF0ZVRpbWU+PExhYmVsU3RyaW5nPlRoaXMgYXJ0aWZhY3QgaGFzIG5vIGNsYXNzaWZpY2F0aW9uLjwvTGFiZWxTdHJpbmc+PC9pdGVtPjxpdGVtPjxzaXNsIHNpc2xWZXJzaW9uPSIwIiBwb2xpY3k9ImNkZTUzYWMxLWJmNWYtNGFhZS05Y2YxLTA3NTA5ZTIzYTRiMCIgb3JpZ2luPSJ1c2VyU2VsZWN0ZWQiPjxlbGVtZW50IHVpZD0iZGVjZWNiZDYtZGEzYi00NmZlLThmMDAtZjlkOWRlZWEyZWUxIiB2YWx1ZT0iIiB4bWxucz0iaHR0cDovL3d3dy5ib2xkb25qYW1lcy5jb20vMjAwOC8wMS9zaWUvaW50ZXJuYWwvbGFiZWwiIC8+PGVsZW1lbnQgdWlkPSJhNGE5ZjM4Mi04Y2VjLTQwYmItYTljMy1jMTg3NmRlZDlkZWU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ZDc1OWNkN2EtYjU3Yy00MmU0LTlhNDktOWI4MmEyMzM3NTc5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NjExMTM8L1VzZXJOYW1lPjxEYXRlVGltZT42LzYvMjAyMyA3OjEwOjE1IFBNPC9EYXRlVGltZT48TGFiZWxTdHJpbmc+T3JpZ2luIEp1cmlzZGljdGlvbjogVVMgfCBVbnJlc3RyaWN0ZWQgQ29udGVudCB8IFJheXRoZW9uIFRlY2hub2xvZ2llcyAoQ29ycG9yYXRlIE9ubHkpIHwgTm9uLUV4cG9ydCBDb250cm9sbGVkIFRlY2huaWNhbCBJbmZvcm1hdGlvbiAoRVhJTSBEZXRlcm1pbmVkIE9ubHk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E0YTlmMzgyLThjZWMtNDBiYi1hOWMzLWMxODc2ZGVkOWRlZSIgdmFsdWU9IiIgeG1sbnM9Imh0dHA6Ly93d3cuYm9sZG9uamFtZXMuY29tLzIwMDgvMDEvc2llL2ludGVybmFsL2xhYmVsIiAvPjwvc2lzbD48VXNlck5hbWU+VVNcMTE2MTExMzwvVXNlck5hbWU+PERhdGVUaW1lPjYvNi8yMDIzIDc6MTA6MzIgUE08L0RhdGVUaW1lPjxMYWJlbFN0cmluZz5PcmlnaW4gSnVyaXNkaWN0aW9uOiBVUyB8IENvbXBhbnkgVXNlL0ludGVybmFsIFVzZSBPbmx5IHwgUmF5dGhlb24gVGVjaG5vbG9naWVzIChDb3Jwb3JhdGUgT25se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IC8+PFVzZXJOYW1lPlVTXDExNjExMTM8L1VzZXJOYW1lPjxEYXRlVGltZT42LzYvMjAyMyA4OjE3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DExNjExMTM8L1VzZXJOYW1lPjxEYXRlVGltZT42LzIwLzIwMjMgNDoxNTozOCBQTTwvRGF0ZVRpbWU+PExhYmVsU3RyaW5nPk9yaWdpbiBKdXJpc2RpY3Rpb246IFVT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TI3ZjY3MWYtMDQ1YS00OWQyLWIyMzgtNGYzY2EyZTBiMGJiIiB2YWx1ZT0iIiB4bWxucz0iaHR0cDovL3d3dy5ib2xkb25qYW1lcy5jb20vMjAwOC8wMS9zaWUvaW50ZXJuYWwvbGFiZWwiIC8+PC9zaXNsPjxVc2VyTmFtZT5BRFhVXEUyMTE2MTExMzwvVXNlck5hbWU+PERhdGVUaW1lPjgvMTQvMjAyMyAxOjQ5OjI0IFBNPC9EYXRlVGltZT48TGFiZWxTdHJpbmc+RXhwb3J0IENvbnRyb2wgQ291bnRyeTogVVMgIHwgQ29tcGFueSBVc2UgfCBSYXl0aGVvbiBUZWNobm9sb2dpZXMgfCBPdGhlciBJbmZvcm1hdGlvbiAoTm90IFJlcXVpcmluZyBhbiBFeHBvcnQgQ29udHJvbCBNYXJraW5nKSB8IE5vIHZpc3VhbCBtYXJraW5nIGFwcGxpZWQgYnkgdGhlIHRvb2wgfCBObyBUZWNoIERhdGE8L0xhYmVsU3RyaW5nPjwvaXRlbT48aXRlbT48c2lzbCBzaXNsVmVyc2lvbj0iMCIgcG9saWN5PSJjZGU1M2FjMS1iZjVmLTRhYWUtOWNmMS0wNzUwOWUyM2E0YjAiIG9yaWdpbj0idXNlclNlbGVjdGVkIj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gvMTcvMjAyMyAyOjI0OjQzIFBNPC9EYXRlVGltZT48TGFiZWxTdHJpbmc+RXhwb3J0IENvbnRyb2wgQ291bnRyeTogVVMgIHwgQ29tcGFueSBVc2UvSW50ZXJuYWwgVXNlIE9ubHkgfCBSVFggQ29ycG9yYXRpb24gKENvcnBvcmF0ZSkgfCBPdGhlciBJbmZvcm1hdGlvbiAoTm90IFJlcXVpcmluZyBhbiBFeHBvcnQgQ29udHJvbCBNYXJraW5nKSB8IE5vIHZpc3VhbCBtYXJraW5nIGFwcGxpZWQgYnkgdGhlIHRvb2w8L0xhYmVsU3RyaW5nPjwvaXRlbT48aXRlbT48c2lzbCBzaXNsVmVyc2lvbj0iMCIgcG9saWN5PSJjZGU1M2FjMS1iZjVmLTRhYWUtOWNmMS0wNzUwOWUyM2E0YjAiIG9yaWdpbj0idXNlclNlbGVjdGVkIj48ZWxlbWVudCB1aWQ9ImRlY2VjYmQ2LWRhM2ItNDZmZS04ZjAwLWY5ZDlkZWVhMmVlMSIgdmFsdWU9IiIgeG1sbnM9Imh0dHA6Ly93d3cuYm9sZG9uamFtZXMuY29tLzIwMDgvMDEvc2llL2ludGVybmFsL2xhYmVsIiAvPjxlbGVtZW50IHVpZD0iYmJhOTRjNjUtYWMzZC00ZjM0LWIyZTEtOGRlMTFlZjZmMDFjIiB2YWx1ZT0iIiB4bWxucz0iaHR0cDovL3d3dy5ib2xkb25qYW1lcy5jb20vMjAwOC8wMS9zaWUvaW50ZXJuYWwvbGFiZWwiIC8+PGVsZW1lbnQgdWlkPSJhMDZkYTRkYS1hMjYzLTQxMzYtYjRmZC1mMjhhMTdkMzAxODg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EyLzI4LzIwMjQgMjo0MzowOSBQTTwvRGF0ZVRpbWU+PExhYmVsU3RyaW5nPkV4cG9ydCBDb250cm9sIENvdW50cnk6IFVTICB8IFVucmVzdHJpY3RlZCBDb250ZW50IHwgVXNlIFByZWV4aXN0aW5nIE1hcmtpbmcgKG5vdCBhcHBsaWVkIGJ5IHRoaXMgdG9vbCkgfCBPdGhlciBJbmZvcm1hdGlvbiAoTm90IFJlcXVpcmluZyBhbiBFeHBvcnQgQ29udHJvbCBNYXJraW5nKSB8IE5vIHZpc3VhbCBtYXJraW5nIGFwcGxpZWQgYnkgdGhlIHRvb2w8L0xhYmVsU3RyaW5nPjwvaXRlbT48L2xhYmVsSGlzdG9yeT4=</Value>
</WrappedLabelHistory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E9627E5-DB7D-46FA-B88C-40AF094D1F62}">
  <ds:schemaRefs>
    <ds:schemaRef ds:uri="http://www.w3.org/2001/XMLSchema"/>
    <ds:schemaRef ds:uri="http://www.boldonjames.com/2008/01/sie/internal/label"/>
  </ds:schemaRefs>
</ds:datastoreItem>
</file>

<file path=customXml/itemProps2.xml><?xml version="1.0" encoding="utf-8"?>
<ds:datastoreItem xmlns:ds="http://schemas.openxmlformats.org/officeDocument/2006/customXml" ds:itemID="{2AE5F23F-329C-4DBF-9D60-45A5F548688A}">
  <ds:schemaRefs>
    <ds:schemaRef ds:uri="1f014d26-b0c9-4719-9c4e-6e631f7a801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768F78F-F636-41F0-9B4F-B3053C21A3B1}">
  <ds:schemaRefs>
    <ds:schemaRef ds:uri="1f014d26-b0c9-4719-9c4e-6e631f7a801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4.xml><?xml version="1.0" encoding="utf-8"?>
<ds:datastoreItem xmlns:ds="http://schemas.openxmlformats.org/officeDocument/2006/customXml" ds:itemID="{EADD14C4-DDAD-426C-A577-B7F88C24A91D}">
  <ds:schemaRefs>
    <ds:schemaRef ds:uri="http://www.boldonjames.com/2016/02/Classifier/internal/wrappedLabelHistory"/>
    <ds:schemaRef ds:uri="http://www.w3.org/2001/XMLSchema"/>
  </ds:schemaRefs>
</ds:datastoreItem>
</file>

<file path=customXml/itemProps5.xml><?xml version="1.0" encoding="utf-8"?>
<ds:datastoreItem xmlns:ds="http://schemas.openxmlformats.org/officeDocument/2006/customXml" ds:itemID="{4F85E5AD-1BCC-408B-B532-7B415316D2C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447dd6a-a4a1-440b-a6a3-9124ef1ee017}" enabled="1" method="Privileged" siteId="{7a18110d-ef9b-4274-acef-e62ab0fe28ed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66</TotalTime>
  <Words>1049</Words>
  <Application>Microsoft Office PowerPoint</Application>
  <PresentationFormat>Widescreen</PresentationFormat>
  <Paragraphs>83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COL: Jurisdiction Slide</vt:lpstr>
      <vt:lpstr>COL Masters: Covers</vt:lpstr>
      <vt:lpstr>COL Masters: Content</vt:lpstr>
      <vt:lpstr>COL Masters: Section Breakers</vt:lpstr>
      <vt:lpstr>COL: Jurisdiction Slide</vt:lpstr>
      <vt:lpstr>PowerPoint Presentation</vt:lpstr>
      <vt:lpstr>Solve Rubik’s Cube</vt:lpstr>
      <vt:lpstr>An interactive 3D solver for the Rubik's Cube challenge</vt:lpstr>
      <vt:lpstr>An overview of the project and its goals</vt:lpstr>
      <vt:lpstr>Our solution and technical approach</vt:lpstr>
      <vt:lpstr>Data structures for state representation</vt:lpstr>
      <vt:lpstr>The algorithm used for solving the cube</vt:lpstr>
      <vt:lpstr>An interactive visual simulation with VPython</vt:lpstr>
      <vt:lpstr>A live demonstration of the solver</vt:lpstr>
      <vt:lpstr>Conclusion and summary of achievements</vt:lpstr>
      <vt:lpstr>PowerPoint Presentation</vt:lpstr>
    </vt:vector>
  </TitlesOfParts>
  <Company>Collins Aerospace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Murthy, Ramakrishnan (IND)</dc:creator>
  <cp:keywords>https:/corpid.rtx.com</cp:keywords>
  <dc:description>Mar. 2025</dc:description>
  <cp:lastModifiedBy>VERMA KSHITIJ</cp:lastModifiedBy>
  <cp:revision>11</cp:revision>
  <dcterms:created xsi:type="dcterms:W3CDTF">2025-07-11T03:39:18Z</dcterms:created>
  <dcterms:modified xsi:type="dcterms:W3CDTF">2025-07-27T06:45:35Z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d11ccf89-9507-4f51-9f46-aad6600adf14</vt:lpwstr>
  </property>
  <property fmtid="{D5CDD505-2E9C-101B-9397-08002B2CF9AE}" pid="3" name="bjSaver">
    <vt:lpwstr>A2AB0OuaTTiL2YVHw3qxYann2Jd9uCN6</vt:lpwstr>
  </property>
  <property fmtid="{D5CDD505-2E9C-101B-9397-08002B2CF9AE}" pid="4" name="bjClsUserRVM">
    <vt:lpwstr>[]</vt:lpwstr>
  </property>
  <property fmtid="{D5CDD505-2E9C-101B-9397-08002B2CF9AE}" pid="5" name="MSIP_Label_4447dd6a-a4a1-440b-a6a3-9124ef1ee017_Enabled">
    <vt:lpwstr>true</vt:lpwstr>
  </property>
  <property fmtid="{D5CDD505-2E9C-101B-9397-08002B2CF9AE}" pid="6" name="MSIP_Label_4447dd6a-a4a1-440b-a6a3-9124ef1ee017_SetDate">
    <vt:lpwstr>2022-12-09T16:32:43Z</vt:lpwstr>
  </property>
  <property fmtid="{D5CDD505-2E9C-101B-9397-08002B2CF9AE}" pid="7" name="MSIP_Label_4447dd6a-a4a1-440b-a6a3-9124ef1ee017_Method">
    <vt:lpwstr>Privileged</vt:lpwstr>
  </property>
  <property fmtid="{D5CDD505-2E9C-101B-9397-08002B2CF9AE}" pid="8" name="MSIP_Label_4447dd6a-a4a1-440b-a6a3-9124ef1ee017_Name">
    <vt:lpwstr>NO TECH DATA</vt:lpwstr>
  </property>
  <property fmtid="{D5CDD505-2E9C-101B-9397-08002B2CF9AE}" pid="9" name="MSIP_Label_4447dd6a-a4a1-440b-a6a3-9124ef1ee017_SiteId">
    <vt:lpwstr>7a18110d-ef9b-4274-acef-e62ab0fe28ed</vt:lpwstr>
  </property>
  <property fmtid="{D5CDD505-2E9C-101B-9397-08002B2CF9AE}" pid="10" name="MSIP_Label_4447dd6a-a4a1-440b-a6a3-9124ef1ee017_ActionId">
    <vt:lpwstr>9a5bf9cd-cf11-4485-9abb-891aabd778e5</vt:lpwstr>
  </property>
  <property fmtid="{D5CDD505-2E9C-101B-9397-08002B2CF9AE}" pid="11" name="MSIP_Label_4447dd6a-a4a1-440b-a6a3-9124ef1ee017_ContentBits">
    <vt:lpwstr>0</vt:lpwstr>
  </property>
  <property fmtid="{D5CDD505-2E9C-101B-9397-08002B2CF9AE}" pid="12" name="ContentTypeId">
    <vt:lpwstr>0x010100FA49450BF7B11147AA8C116BA14E6848</vt:lpwstr>
  </property>
  <property fmtid="{D5CDD505-2E9C-101B-9397-08002B2CF9AE}" pid="13" name="bjLabelHistoryID">
    <vt:lpwstr>{EADD14C4-DDAD-426C-A577-B7F88C24A91D}</vt:lpwstr>
  </property>
  <property fmtid="{D5CDD505-2E9C-101B-9397-08002B2CF9AE}" pid="14" name="bjDocumentSecurityLabel">
    <vt:lpwstr>Export Control Country: US  | Unrestricted Content | Use Preexisting Marking (not applied by this tool) | Other Information (Not Requiring an Export Control Marking) | No visual marking applied by the tool</vt:lpwstr>
  </property>
  <property fmtid="{D5CDD505-2E9C-101B-9397-08002B2CF9AE}" pid="15" name="bjDocumentLabelXML">
    <vt:lpwstr>&lt;?xml version="1.0" encoding="us-ascii"?&gt;&lt;sisl xmlns:xsd="http://www.w3.org/2001/XMLSchema" xmlns:xsi="http://www.w3.org/2001/XMLSchema-instance" sislVersion="0" policy="cde53ac1-bf5f-4aae-9cf1-07509e23a4b0" origin="userSelected" xmlns="http://www.boldonj</vt:lpwstr>
  </property>
  <property fmtid="{D5CDD505-2E9C-101B-9397-08002B2CF9AE}" pid="16" name="bjDocumentLabelXML-0">
    <vt:lpwstr>ames.com/2008/01/sie/internal/label" /&gt;</vt:lpwstr>
  </property>
  <property fmtid="{D5CDD505-2E9C-101B-9397-08002B2CF9AE}" pid="17" name="bjLabelRefreshRequired">
    <vt:lpwstr>FileClassifier</vt:lpwstr>
  </property>
</Properties>
</file>

<file path=docProps/thumbnail.jpeg>
</file>